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6"/>
  </p:notesMasterIdLst>
  <p:handoutMasterIdLst>
    <p:handoutMasterId r:id="rId37"/>
  </p:handoutMasterIdLst>
  <p:sldIdLst>
    <p:sldId id="257" r:id="rId3"/>
    <p:sldId id="272" r:id="rId4"/>
    <p:sldId id="304" r:id="rId5"/>
    <p:sldId id="274" r:id="rId6"/>
    <p:sldId id="275" r:id="rId7"/>
    <p:sldId id="276" r:id="rId8"/>
    <p:sldId id="303" r:id="rId9"/>
    <p:sldId id="285" r:id="rId10"/>
    <p:sldId id="277" r:id="rId11"/>
    <p:sldId id="278" r:id="rId12"/>
    <p:sldId id="281" r:id="rId13"/>
    <p:sldId id="282" r:id="rId14"/>
    <p:sldId id="283" r:id="rId15"/>
    <p:sldId id="284" r:id="rId16"/>
    <p:sldId id="287" r:id="rId17"/>
    <p:sldId id="286" r:id="rId18"/>
    <p:sldId id="288" r:id="rId19"/>
    <p:sldId id="290" r:id="rId20"/>
    <p:sldId id="289" r:id="rId21"/>
    <p:sldId id="291" r:id="rId22"/>
    <p:sldId id="295" r:id="rId23"/>
    <p:sldId id="296" r:id="rId24"/>
    <p:sldId id="298" r:id="rId25"/>
    <p:sldId id="280" r:id="rId26"/>
    <p:sldId id="279" r:id="rId27"/>
    <p:sldId id="299" r:id="rId28"/>
    <p:sldId id="302" r:id="rId29"/>
    <p:sldId id="300" r:id="rId30"/>
    <p:sldId id="301" r:id="rId31"/>
    <p:sldId id="305" r:id="rId32"/>
    <p:sldId id="294" r:id="rId33"/>
    <p:sldId id="292" r:id="rId34"/>
    <p:sldId id="293" r:id="rId35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2" name="Надпись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5" name="Надпись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1085850" y="4793809"/>
            <a:ext cx="8190569" cy="1711792"/>
          </a:xfrm>
        </p:spPr>
        <p:txBody>
          <a:bodyPr>
            <a:normAutofit/>
          </a:bodyPr>
          <a:lstStyle/>
          <a:p>
            <a:r>
              <a:rPr lang="ru-RU" sz="2800" b="1" dirty="0"/>
              <a:t>Евгений Николаевич</a:t>
            </a:r>
            <a:r>
              <a:rPr lang="en-US" sz="2800" b="1" dirty="0"/>
              <a:t> </a:t>
            </a:r>
            <a:r>
              <a:rPr lang="ru-RU" sz="2800" b="1" dirty="0"/>
              <a:t>Тупицын</a:t>
            </a:r>
            <a:endParaRPr lang="en-US" sz="2800" b="1" dirty="0"/>
          </a:p>
          <a:p>
            <a:r>
              <a:rPr lang="ru-RU" sz="2800" b="1" dirty="0"/>
              <a:t>начальник отдела ИТ ОАО «Лига», к.ф.-м.н.</a:t>
            </a:r>
            <a:endParaRPr lang="en-US" sz="2800" b="1" dirty="0"/>
          </a:p>
          <a:p>
            <a:r>
              <a:rPr lang="en-US" sz="2800" b="1" dirty="0"/>
              <a:t>ten@ligaoao.ru</a:t>
            </a:r>
            <a:r>
              <a:rPr lang="ru-RU" sz="2800" b="1" dirty="0"/>
              <a:t>, 8-800-333-69-70 (доб. 2-61) </a:t>
            </a:r>
            <a:r>
              <a:rPr lang="en-US" sz="2800" b="1" dirty="0"/>
              <a:t> </a:t>
            </a:r>
            <a:r>
              <a:rPr lang="ru-RU" sz="2800" b="1" dirty="0"/>
              <a:t> </a:t>
            </a:r>
            <a:endParaRPr lang="ru-RU" sz="2800" b="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0" y="2871259"/>
            <a:ext cx="7768959" cy="1646302"/>
          </a:xfrm>
        </p:spPr>
        <p:txBody>
          <a:bodyPr/>
          <a:lstStyle/>
          <a:p>
            <a:r>
              <a:rPr lang="ru-RU" sz="4400" b="1" dirty="0"/>
              <a:t>Лабораторная информационная менеджмент система «</a:t>
            </a:r>
            <a:r>
              <a:rPr lang="ru-RU" sz="4400" b="1" dirty="0" err="1"/>
              <a:t>ЮниЛИМС</a:t>
            </a:r>
            <a:r>
              <a:rPr lang="ru-RU" sz="4400" b="1" dirty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72" y="138946"/>
            <a:ext cx="4439047" cy="19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844378"/>
            <a:ext cx="8600367" cy="675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Прослеживание статуса пробы – от инициирования до утилизации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65589" y="0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Жизненный цикл пробы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1585"/>
          <a:stretch/>
        </p:blipFill>
        <p:spPr>
          <a:xfrm>
            <a:off x="273652" y="1519881"/>
            <a:ext cx="10847430" cy="46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1614616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768" y="252911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Автоматический расчет по формулам методики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2062" r="38100"/>
          <a:stretch/>
        </p:blipFill>
        <p:spPr>
          <a:xfrm>
            <a:off x="510111" y="1124488"/>
            <a:ext cx="8445601" cy="5103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11" y="1132235"/>
            <a:ext cx="7139695" cy="5087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11" y="1122147"/>
            <a:ext cx="8208914" cy="49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746553"/>
            <a:ext cx="8600367" cy="1796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МВИ, ПМГ 96-2009, СЭВ </a:t>
            </a:r>
            <a:r>
              <a:rPr lang="en-US" b="1" dirty="0"/>
              <a:t>543-77</a:t>
            </a:r>
            <a:r>
              <a:rPr lang="ru-RU" b="1" dirty="0"/>
              <a:t>, </a:t>
            </a:r>
            <a:r>
              <a:rPr lang="en-US" b="1" dirty="0"/>
              <a:t>MP 18.1.04-2005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Пример : ПНД Ф 14.1.46-96 (2013г.) «Методика выполнения измерений массовой концентрации никеля в сточных водах фотометрическим методом с </a:t>
            </a:r>
            <a:r>
              <a:rPr lang="ru-RU" b="1" dirty="0" err="1"/>
              <a:t>диметилглиоксимом</a:t>
            </a:r>
            <a:r>
              <a:rPr lang="ru-RU" b="1" dirty="0"/>
              <a:t>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0173" y="117389"/>
            <a:ext cx="7768959" cy="572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Округление и представление результатов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06" y="1196289"/>
            <a:ext cx="9383011" cy="5412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1070" b="25777"/>
          <a:stretch/>
        </p:blipFill>
        <p:spPr>
          <a:xfrm>
            <a:off x="648406" y="1196289"/>
            <a:ext cx="9840714" cy="530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49" y="731105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ГОСТ Р ИСО 11095-2007, Р 50.2.028-2003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6592" y="83924"/>
            <a:ext cx="7768959" cy="63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accent2"/>
                </a:solidFill>
              </a:rPr>
              <a:t>Градуировочные</a:t>
            </a:r>
            <a:r>
              <a:rPr lang="ru-RU" b="1" dirty="0">
                <a:solidFill>
                  <a:schemeClr val="accent2"/>
                </a:solidFill>
              </a:rPr>
              <a:t> характеристики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2" y="1110046"/>
            <a:ext cx="8685327" cy="4705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8" y="1035387"/>
            <a:ext cx="8654918" cy="4689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2" y="1132182"/>
            <a:ext cx="8614157" cy="3784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39" y="1132182"/>
            <a:ext cx="5815959" cy="56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2" y="834081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В РМГ 76-2014 приводятся два подхода к оценке показателей качества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accent2"/>
                </a:solidFill>
              </a:rPr>
              <a:t>Внутрилабораторный</a:t>
            </a:r>
            <a:r>
              <a:rPr lang="ru-RU" b="1" dirty="0">
                <a:solidFill>
                  <a:schemeClr val="accent2"/>
                </a:solidFill>
              </a:rPr>
              <a:t> 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52" y="1425145"/>
            <a:ext cx="7934839" cy="4577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2" y="1425145"/>
            <a:ext cx="8239125" cy="420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52" y="1425145"/>
            <a:ext cx="8239125" cy="4200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52" y="1425145"/>
            <a:ext cx="8239125" cy="47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2" y="834081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МИ 2881-2004. ПРОЦЕДУРЫ ПРОВЕРКИ ПРИЕМЛЕМОСТИ РЕЗУЛЬТАТОВ АНАЛИЗА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Приемлемость результатов анализа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1" y="1213022"/>
            <a:ext cx="7543800" cy="5467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10" y="1213022"/>
            <a:ext cx="7543800" cy="546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60" y="2698922"/>
            <a:ext cx="6286500" cy="2495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01" y="1204785"/>
            <a:ext cx="7543800" cy="5467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455" y="2370696"/>
            <a:ext cx="6286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1" y="739346"/>
            <a:ext cx="8981369" cy="9180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РМГ 76-2014. Контрольная процедура для контроля точности с применением образцов для контроля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Оперативный контроль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15314"/>
              </p:ext>
            </p:extLst>
          </p:nvPr>
        </p:nvGraphicFramePr>
        <p:xfrm>
          <a:off x="553497" y="1909120"/>
          <a:ext cx="10656913" cy="2206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6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55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55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229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 контроля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Определяемый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Диапазон методики мг/дм3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повторяемости, σ</a:t>
                      </a:r>
                      <a:r>
                        <a:rPr lang="en-US" sz="1400" baseline="-25000" dirty="0">
                          <a:effectLst/>
                        </a:rPr>
                        <a:t>r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n=2)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точности результатов анализа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Аттестованное значение ОК, мг/дм3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Результаты параллельных определений аттестованного значения ОК, мг/дм3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контрольного измерения,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контрольной процедуры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Норматив контроля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r>
                        <a:rPr lang="ru-RU" sz="1400" baseline="-250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Вода питьевая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1до55 вкл.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мг/дм3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мг/дм3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50.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±2</a:t>
                      </a:r>
                      <a:r>
                        <a:rPr lang="en-US" sz="1400" dirty="0">
                          <a:effectLst/>
                        </a:rPr>
                        <a:t>.0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53.5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58104"/>
              </p:ext>
            </p:extLst>
          </p:nvPr>
        </p:nvGraphicFramePr>
        <p:xfrm>
          <a:off x="5148613" y="2658621"/>
          <a:ext cx="236141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Уравнение" r:id="rId3" imgW="203112" imgH="228501" progId="Equation.3">
                  <p:embed/>
                </p:oleObj>
              </mc:Choice>
              <mc:Fallback>
                <p:oleObj name="Уравнение" r:id="rId3" imgW="203112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613" y="2658621"/>
                        <a:ext cx="236141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02223"/>
              </p:ext>
            </p:extLst>
          </p:nvPr>
        </p:nvGraphicFramePr>
        <p:xfrm>
          <a:off x="7062487" y="2401275"/>
          <a:ext cx="179917" cy="19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r:id="rId5" imgW="152268" imgH="164957" progId="Equation.DSMT4">
                  <p:embed/>
                </p:oleObj>
              </mc:Choice>
              <mc:Fallback>
                <p:oleObj r:id="rId5" imgW="152268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487" y="2401275"/>
                        <a:ext cx="179917" cy="19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389" y="1437305"/>
            <a:ext cx="6380935" cy="51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9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1" y="739346"/>
            <a:ext cx="8600367" cy="63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РМГ 76-2014. Контрольная процедура для контроля точности с применением метода добавок совместно с методом разбавления пробы</a:t>
            </a:r>
            <a:r>
              <a:rPr lang="ru-RU" dirty="0"/>
              <a:t>. 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Оперативный контроль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0" y="1285103"/>
            <a:ext cx="8024962" cy="54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1" y="739346"/>
            <a:ext cx="8600367" cy="63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РМГ 76-2014. Контрольная процедура для контроля точности с применением метода добавок совместно с методом разбавления пробы</a:t>
            </a:r>
            <a:r>
              <a:rPr lang="ru-RU" dirty="0"/>
              <a:t>. 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Оперативный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контроль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442" y="1447801"/>
            <a:ext cx="6920944" cy="52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14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1" y="739346"/>
            <a:ext cx="8600367" cy="63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РМГ 76-2014. Контрольная процедура для контроля точности с применением метода добавок совместно с методом разбавления пробы</a:t>
            </a:r>
            <a:r>
              <a:rPr lang="ru-RU" dirty="0"/>
              <a:t>. 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Оперативный контроль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311"/>
            <a:ext cx="10058400" cy="2312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4" y="1285103"/>
            <a:ext cx="8253811" cy="53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48433" y="988542"/>
            <a:ext cx="8600367" cy="521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ГОСТ ИСО</a:t>
            </a:r>
            <a:r>
              <a:rPr lang="en-US" b="1" dirty="0"/>
              <a:t>/</a:t>
            </a:r>
            <a:r>
              <a:rPr lang="ru-RU" b="1" dirty="0"/>
              <a:t>МЭК 17025-2009</a:t>
            </a:r>
          </a:p>
          <a:p>
            <a:r>
              <a:rPr lang="ru-RU" b="1" dirty="0"/>
              <a:t>Лаборатория должна разработать и поддерживать процедуры идентификации, сбора, индексирования, доступа, систематизации, хранения, ведения и изъятия записей по качеству и техническим вопросам. Записи могут храниться на любом носителе бумажном или электронном.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Внутренний контроль качества: РМГ 76-2014 </a:t>
            </a:r>
          </a:p>
          <a:p>
            <a:endParaRPr lang="ru-RU" b="1" dirty="0"/>
          </a:p>
          <a:p>
            <a:r>
              <a:rPr lang="ru-RU" b="1" dirty="0"/>
              <a:t>Для ведения журналов оперативного контроля, контроля стабильности (с расчетом результатов контроля) и построения контрольных карт </a:t>
            </a:r>
            <a:r>
              <a:rPr lang="ru-RU" b="1" dirty="0" err="1"/>
              <a:t>Шухарта</a:t>
            </a:r>
            <a:r>
              <a:rPr lang="ru-RU" b="1" dirty="0"/>
              <a:t> целесообразно использовать компьютерные лабораторно-информационные системы, разработанные по ГОСТ Р 53798 - 2010, прошедшие тестирование либо аттестацию по МИ 2174–91.</a:t>
            </a:r>
          </a:p>
        </p:txBody>
      </p:sp>
    </p:spTree>
    <p:extLst>
      <p:ext uri="{BB962C8B-B14F-4D97-AF65-F5344CB8AC3E}">
        <p14:creationId xmlns:p14="http://schemas.microsoft.com/office/powerpoint/2010/main" val="122377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1" y="739346"/>
            <a:ext cx="8600367" cy="932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Сколько видов контрольных карт</a:t>
            </a:r>
            <a:r>
              <a:rPr lang="en-US" b="1" dirty="0"/>
              <a:t> </a:t>
            </a:r>
            <a:r>
              <a:rPr lang="ru-RU" b="1" dirty="0" err="1"/>
              <a:t>Шухарта</a:t>
            </a:r>
            <a:r>
              <a:rPr lang="ru-RU" b="1" dirty="0"/>
              <a:t> в РМГ 76-2014 </a:t>
            </a:r>
            <a:r>
              <a:rPr lang="en-US" b="1" dirty="0"/>
              <a:t>?</a:t>
            </a:r>
            <a:endParaRPr lang="ru-RU" b="1" dirty="0"/>
          </a:p>
          <a:p>
            <a:r>
              <a:rPr lang="ru-RU" b="1" dirty="0"/>
              <a:t>Для карт существует два различных набора критериев выхода процесса из-под контроля, которые зависят от их вида.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Статистический 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" y="1851455"/>
            <a:ext cx="11126943" cy="4407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" y="1851455"/>
            <a:ext cx="7449590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Статистический контроль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1099753"/>
            <a:ext cx="10339969" cy="492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1099753"/>
            <a:ext cx="6125430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2"/>
          <a:stretch/>
        </p:blipFill>
        <p:spPr>
          <a:xfrm>
            <a:off x="1443723" y="1754659"/>
            <a:ext cx="6578376" cy="444314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2531" y="817605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Оценка показателей точности результатов КХА на основе контрольных измерений по РМГ 76-2014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172994"/>
            <a:ext cx="7768959" cy="589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Статистический 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8"/>
          <a:stretch/>
        </p:blipFill>
        <p:spPr>
          <a:xfrm>
            <a:off x="347608" y="1815278"/>
            <a:ext cx="9212950" cy="43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82531" y="817605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6564" y="201826"/>
            <a:ext cx="7768959" cy="21130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 помощью </a:t>
            </a:r>
            <a:r>
              <a:rPr lang="ru-RU" b="1" dirty="0" err="1"/>
              <a:t>ЮниЛИМС</a:t>
            </a:r>
            <a:r>
              <a:rPr lang="ru-RU" b="1" dirty="0"/>
              <a:t> также возможно провести</a:t>
            </a:r>
            <a:r>
              <a:rPr lang="en-US" b="1" dirty="0"/>
              <a:t> </a:t>
            </a:r>
            <a:r>
              <a:rPr lang="ru-RU" b="1" dirty="0"/>
              <a:t>внедрение методик измерений:</a:t>
            </a:r>
          </a:p>
          <a:p>
            <a:pPr marL="742950" indent="-742950">
              <a:buAutoNum type="arabicPeriod"/>
            </a:pPr>
            <a:r>
              <a:rPr lang="ru-RU" b="1" dirty="0"/>
              <a:t>Экспериментальную проверку правильности использования МКХА по рекомендациям Р. 50.2.060-2008</a:t>
            </a:r>
            <a:r>
              <a:rPr lang="en-US" b="1" dirty="0"/>
              <a:t>;</a:t>
            </a:r>
            <a:endParaRPr lang="ru-RU" b="1" dirty="0"/>
          </a:p>
          <a:p>
            <a:pPr marL="742950" indent="-742950">
              <a:buAutoNum type="arabicPeriod"/>
            </a:pPr>
            <a:r>
              <a:rPr lang="ru-RU" b="1" dirty="0"/>
              <a:t>Специальный эксперимент в соответствии в соответствии с приложениями Б и В РМГ 76-2014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9"/>
          <a:stretch/>
        </p:blipFill>
        <p:spPr bwMode="auto">
          <a:xfrm>
            <a:off x="782531" y="2188124"/>
            <a:ext cx="3778947" cy="38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3605" b="37618"/>
          <a:stretch/>
        </p:blipFill>
        <p:spPr>
          <a:xfrm>
            <a:off x="4752974" y="2438656"/>
            <a:ext cx="5506551" cy="34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1145060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Связь протокола с пробой/пробами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3" y="228600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Справочник сформированных системой протоколов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КХА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6734" r="25573"/>
          <a:stretch/>
        </p:blipFill>
        <p:spPr>
          <a:xfrm>
            <a:off x="679847" y="1559012"/>
            <a:ext cx="7937545" cy="48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4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833" y="5560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«Контрольный след» пользователя в системе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0" y="726990"/>
            <a:ext cx="6990483" cy="5801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60" y="726990"/>
            <a:ext cx="8764208" cy="56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833" y="5560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Дополнительный функции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4280" y="1138882"/>
            <a:ext cx="8077264" cy="4506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Автоматическая передача данных результатов измерений аналитических приборов в рабочие пробы.</a:t>
            </a:r>
          </a:p>
          <a:p>
            <a:r>
              <a:rPr lang="ru-RU" dirty="0"/>
              <a:t>«</a:t>
            </a:r>
            <a:r>
              <a:rPr lang="ru-RU" dirty="0" err="1"/>
              <a:t>ЮниЛИМС</a:t>
            </a:r>
            <a:r>
              <a:rPr lang="ru-RU" dirty="0"/>
              <a:t>» содержит библиотеку  аналитических приборов, которая может быть дополнена пользователем: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Хроматографы Кристалл 5000, Кристалл 2000</a:t>
            </a:r>
          </a:p>
          <a:p>
            <a:pPr marL="285750" indent="-285750">
              <a:buFontTx/>
              <a:buChar char="-"/>
            </a:pPr>
            <a:r>
              <a:rPr lang="ru-RU" dirty="0"/>
              <a:t>Хроматографы </a:t>
            </a:r>
            <a:r>
              <a:rPr lang="en-US" dirty="0"/>
              <a:t>Varian, Agilent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Анализатор нефтепродуктов АН-2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Спектрофотометр </a:t>
            </a:r>
            <a:r>
              <a:rPr lang="ru-RU" dirty="0" err="1"/>
              <a:t>Shimadzu</a:t>
            </a:r>
            <a:r>
              <a:rPr lang="en-US" dirty="0"/>
              <a:t>, </a:t>
            </a:r>
            <a:r>
              <a:rPr lang="ru-RU" dirty="0"/>
              <a:t>Анализатор жидкости "ФЛЮОРАТ-02-2М"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Анализатор ртути "РА-915М, Системы капиллярного электрофореза "Капель" 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Многие другие </a:t>
            </a:r>
          </a:p>
        </p:txBody>
      </p:sp>
    </p:spTree>
    <p:extLst>
      <p:ext uri="{BB962C8B-B14F-4D97-AF65-F5344CB8AC3E}">
        <p14:creationId xmlns:p14="http://schemas.microsoft.com/office/powerpoint/2010/main" val="296036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Дополнительный функции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8460" y="815546"/>
            <a:ext cx="8369741" cy="346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Отчеты (журналы): </a:t>
            </a:r>
          </a:p>
          <a:p>
            <a:r>
              <a:rPr lang="ru-RU" dirty="0"/>
              <a:t>-Журнал регистрации отбора проб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-Рабочий журнал лаборанта  (включает в себя оперативный контроль качества выполнения анализов и регистрацию условий микроклимата в лаборатории)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-Сводный журнал показателей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r>
              <a:rPr lang="ru-RU" dirty="0"/>
              <a:t>-Журнал проверки качества реактивов</a:t>
            </a:r>
            <a:r>
              <a:rPr lang="en-US" dirty="0"/>
              <a:t>;</a:t>
            </a:r>
          </a:p>
          <a:p>
            <a:r>
              <a:rPr lang="en-US" dirty="0"/>
              <a:t>- </a:t>
            </a:r>
            <a:r>
              <a:rPr lang="ru-RU" dirty="0"/>
              <a:t>и другие виды отчетов.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702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Дополнительный функции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8460" y="815547"/>
            <a:ext cx="8369741" cy="469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Конструктор отчетов.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4" y="1373660"/>
            <a:ext cx="8833845" cy="51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4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Дополнительный функции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8460" y="815547"/>
            <a:ext cx="8369741" cy="469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Контроль и напоминание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05" y="1572276"/>
            <a:ext cx="10547995" cy="422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59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1" y="1506730"/>
            <a:ext cx="6564053" cy="29275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9222" y="339812"/>
            <a:ext cx="7768959" cy="70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Лабораторная информационная менеджмент система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9221" y="5054687"/>
            <a:ext cx="8659554" cy="955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В нашей команде – программисты, инженеры, химики, аналитики, эксперты по аккредитации, пользователи.</a:t>
            </a:r>
          </a:p>
        </p:txBody>
      </p:sp>
    </p:spTree>
    <p:extLst>
      <p:ext uri="{BB962C8B-B14F-4D97-AF65-F5344CB8AC3E}">
        <p14:creationId xmlns:p14="http://schemas.microsoft.com/office/powerpoint/2010/main" val="2838805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Дополнительный функции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8460" y="815547"/>
            <a:ext cx="8369741" cy="469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Межлабораторные сличительные испытания по ГОСТ Р ИСО 13528-2010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7" y="1285103"/>
            <a:ext cx="7990690" cy="5515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78" y="1331746"/>
            <a:ext cx="7261523" cy="5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833" y="5560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254378" cy="117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Качество должно быть подтверждено !</a:t>
            </a:r>
          </a:p>
          <a:p>
            <a:r>
              <a:rPr lang="ru-RU" b="1" dirty="0">
                <a:solidFill>
                  <a:schemeClr val="accent2"/>
                </a:solidFill>
              </a:rPr>
              <a:t>Аттестация и экспертиза ЛИМС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9" y="1437503"/>
            <a:ext cx="3771452" cy="5334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49" y="1437503"/>
            <a:ext cx="3844643" cy="52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4280" y="1138882"/>
            <a:ext cx="8077264" cy="4506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dirty="0"/>
              <a:t>Обучение персонала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Наполнение базы данных первичной информацией, заполнение справочников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Разработка регламента работы с системой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Тестовый период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Успешная эксплуатация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Техническая поддержка и </a:t>
            </a:r>
            <a:r>
              <a:rPr lang="ru-RU" dirty="0" err="1"/>
              <a:t>постгарантийное</a:t>
            </a:r>
            <a:r>
              <a:rPr lang="ru-RU" dirty="0"/>
              <a:t> обслуживание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249" y="232719"/>
            <a:ext cx="8056670" cy="494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Этапы внедрения «</a:t>
            </a:r>
            <a:r>
              <a:rPr lang="ru-RU" b="1" dirty="0" err="1">
                <a:solidFill>
                  <a:schemeClr val="accent2"/>
                </a:solidFill>
              </a:rPr>
              <a:t>ЮниЛИМС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6832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34248" y="232719"/>
            <a:ext cx="8852651" cy="815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Вопросы и ответы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848" y="221994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481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263612"/>
            <a:ext cx="7768959" cy="70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Всё под рукой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1066800"/>
            <a:ext cx="8600367" cy="11738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Актуальные документы, необходимые для работы - руководство по качеству, МВИ,  стандарты, руководства по эксплуатации и прочая информация – всегда на рабочем месте.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176" b="-2266"/>
          <a:stretch/>
        </p:blipFill>
        <p:spPr>
          <a:xfrm>
            <a:off x="540865" y="2240691"/>
            <a:ext cx="8907935" cy="3377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978" t="14035" r="27866" b="32516"/>
          <a:stretch/>
        </p:blipFill>
        <p:spPr>
          <a:xfrm>
            <a:off x="494271" y="2240691"/>
            <a:ext cx="4744994" cy="4305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4" y="2199503"/>
            <a:ext cx="5212576" cy="4477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13" y="2199502"/>
            <a:ext cx="5444827" cy="43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403654"/>
            <a:ext cx="8600367" cy="11738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Ведение электронных картотек средств измерений, испытательного, вспомогательного оборудования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7057"/>
          <a:stretch/>
        </p:blipFill>
        <p:spPr>
          <a:xfrm>
            <a:off x="356354" y="1169773"/>
            <a:ext cx="8935927" cy="51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403654"/>
            <a:ext cx="8600367" cy="11738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Склад расходных материалов с указанием наличия и сроков годности реактивов, ГСО, лабораторной посуды.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7658"/>
          <a:stretch/>
        </p:blipFill>
        <p:spPr>
          <a:xfrm>
            <a:off x="437286" y="1375719"/>
            <a:ext cx="9603660" cy="47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3" y="403654"/>
            <a:ext cx="8600367" cy="5787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Электронные справочники</a:t>
            </a:r>
          </a:p>
          <a:p>
            <a:pPr marL="571500" indent="-571500">
              <a:buFontTx/>
              <a:buChar char="-"/>
            </a:pPr>
            <a:r>
              <a:rPr lang="ru-RU" b="1" dirty="0"/>
              <a:t>Персонал лаборатории</a:t>
            </a:r>
            <a:r>
              <a:rPr lang="en-US" b="1" dirty="0"/>
              <a:t>;</a:t>
            </a:r>
            <a:endParaRPr lang="ru-RU" b="1" dirty="0"/>
          </a:p>
          <a:p>
            <a:pPr marL="571500" indent="-571500">
              <a:buFontTx/>
              <a:buChar char="-"/>
            </a:pPr>
            <a:r>
              <a:rPr lang="ru-RU" b="1" dirty="0"/>
              <a:t>Сторонние организации</a:t>
            </a:r>
            <a:r>
              <a:rPr lang="en-US" b="1" dirty="0"/>
              <a:t>;</a:t>
            </a:r>
            <a:endParaRPr lang="ru-RU" b="1" dirty="0"/>
          </a:p>
          <a:p>
            <a:pPr marL="571500" indent="-571500">
              <a:buFontTx/>
              <a:buChar char="-"/>
            </a:pPr>
            <a:r>
              <a:rPr lang="ru-RU" b="1" dirty="0"/>
              <a:t>Объекты контроля</a:t>
            </a:r>
            <a:r>
              <a:rPr lang="en-US" b="1" dirty="0"/>
              <a:t>;</a:t>
            </a:r>
            <a:endParaRPr lang="ru-RU" b="1" dirty="0"/>
          </a:p>
          <a:p>
            <a:pPr marL="571500" indent="-571500">
              <a:buFontTx/>
              <a:buChar char="-"/>
            </a:pPr>
            <a:r>
              <a:rPr lang="ru-RU" b="1" dirty="0"/>
              <a:t>Места (точки) отбора проб</a:t>
            </a:r>
            <a:r>
              <a:rPr lang="en-US" b="1" dirty="0"/>
              <a:t>;</a:t>
            </a:r>
            <a:endParaRPr lang="ru-RU" b="1" dirty="0"/>
          </a:p>
          <a:p>
            <a:pPr marL="571500" indent="-571500">
              <a:buFontTx/>
              <a:buChar char="-"/>
            </a:pPr>
            <a:r>
              <a:rPr lang="ru-RU" b="1" dirty="0"/>
              <a:t>Определяемые показатели</a:t>
            </a:r>
            <a:r>
              <a:rPr lang="en-US" b="1" dirty="0"/>
              <a:t>;</a:t>
            </a:r>
            <a:endParaRPr lang="ru-RU" b="1" dirty="0"/>
          </a:p>
          <a:p>
            <a:pPr marL="571500" indent="-571500">
              <a:buFontTx/>
              <a:buChar char="-"/>
            </a:pPr>
            <a:r>
              <a:rPr lang="ru-RU" b="1" dirty="0"/>
              <a:t>Объекты контроля</a:t>
            </a:r>
            <a:endParaRPr lang="en-US" b="1" dirty="0"/>
          </a:p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/>
          </a:p>
          <a:p>
            <a:pPr marL="571500" indent="-571500">
              <a:buFontTx/>
              <a:buChar char="-"/>
            </a:pPr>
            <a:endParaRPr lang="ru-RU" b="1" dirty="0"/>
          </a:p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5108" y="137520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02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2" y="875270"/>
            <a:ext cx="8600367" cy="378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ПДК, ПДВ, ПДС, ГН и прочие документы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2" y="271848"/>
            <a:ext cx="7768959" cy="572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Справочник нормативов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203"/>
          <a:stretch/>
        </p:blipFill>
        <p:spPr>
          <a:xfrm>
            <a:off x="396703" y="1416909"/>
            <a:ext cx="9734550" cy="4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8433" y="403654"/>
            <a:ext cx="7768959" cy="881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8432" y="936285"/>
            <a:ext cx="8600367" cy="675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Задания исполнителям – формируются автоматически на рабочее место согласно составленному графику аналитических работ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433" y="300431"/>
            <a:ext cx="7768959" cy="54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Планирование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432" y="1703695"/>
            <a:ext cx="8320281" cy="42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32" y="1703695"/>
            <a:ext cx="5486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стратегии продаж, тема с фасетным оформлением (широкоэкранная)</Template>
  <TotalTime>1108</TotalTime>
  <Words>730</Words>
  <Application>Microsoft Office PowerPoint</Application>
  <PresentationFormat>Широкоэкранный</PresentationFormat>
  <Paragraphs>118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Грань</vt:lpstr>
      <vt:lpstr>Уравнение</vt:lpstr>
      <vt:lpstr>Equation.DSMT4</vt:lpstr>
      <vt:lpstr>Лабораторная информационная менеджмент система «ЮниЛИМС»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информационная менеджмент система «ЮниЛИМС»</dc:title>
  <dc:creator>user1</dc:creator>
  <cp:keywords/>
  <cp:lastModifiedBy>Администратор</cp:lastModifiedBy>
  <cp:revision>69</cp:revision>
  <cp:lastPrinted>2016-09-20T13:50:53Z</cp:lastPrinted>
  <dcterms:created xsi:type="dcterms:W3CDTF">2016-09-20T05:28:10Z</dcterms:created>
  <dcterms:modified xsi:type="dcterms:W3CDTF">2019-03-21T08:33:26Z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